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8" roundtripDataSignature="AMtx7mjEoIEF5lN6DbT55oyFU/wm2hp0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F4B53A-4D7A-4BE4-93ED-4D723EA22F71}">
  <a:tblStyle styleId="{52F4B53A-4D7A-4BE4-93ED-4D723EA22F7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206A19C-EA82-4C78-ABF8-2F3B280CB8B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4.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6.xml"/><Relationship Id="rId44" Type="http://schemas.openxmlformats.org/officeDocument/2006/relationships/font" Target="fonts/Lato-regular.fntdata"/><Relationship Id="rId21" Type="http://schemas.openxmlformats.org/officeDocument/2006/relationships/slide" Target="slides/slide15.xml"/><Relationship Id="rId43" Type="http://schemas.openxmlformats.org/officeDocument/2006/relationships/font" Target="fonts/Raleway-boldItalic.fntdata"/><Relationship Id="rId24" Type="http://schemas.openxmlformats.org/officeDocument/2006/relationships/slide" Target="slides/slide18.xml"/><Relationship Id="rId46" Type="http://schemas.openxmlformats.org/officeDocument/2006/relationships/font" Target="fonts/Lato-italic.fntdata"/><Relationship Id="rId23" Type="http://schemas.openxmlformats.org/officeDocument/2006/relationships/slide" Target="slides/slide17.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2801b300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2801b300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801b3009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801b3009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27db82b7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27db82b7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801b3009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801b3009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801b3009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2801b3009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801b3009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801b3009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801b3009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801b3009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801b3009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2801b3009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d0cbeed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d0cbeed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8"/>
          <p:cNvGrpSpPr/>
          <p:nvPr/>
        </p:nvGrpSpPr>
        <p:grpSpPr>
          <a:xfrm>
            <a:off x="830392" y="1191256"/>
            <a:ext cx="745763" cy="45826"/>
            <a:chOff x="4580561" y="2589004"/>
            <a:chExt cx="1064464" cy="25200"/>
          </a:xfrm>
        </p:grpSpPr>
        <p:sp>
          <p:nvSpPr>
            <p:cNvPr id="12" name="Google Shape;12;p2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8"/>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28"/>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7"/>
          <p:cNvGrpSpPr/>
          <p:nvPr/>
        </p:nvGrpSpPr>
        <p:grpSpPr>
          <a:xfrm>
            <a:off x="830392" y="4169130"/>
            <a:ext cx="745763" cy="45826"/>
            <a:chOff x="4580561" y="2589004"/>
            <a:chExt cx="1064464" cy="25200"/>
          </a:xfrm>
        </p:grpSpPr>
        <p:sp>
          <p:nvSpPr>
            <p:cNvPr id="75" name="Google Shape;75;p3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7"/>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7"/>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29"/>
          <p:cNvGrpSpPr/>
          <p:nvPr/>
        </p:nvGrpSpPr>
        <p:grpSpPr>
          <a:xfrm>
            <a:off x="830392" y="1191256"/>
            <a:ext cx="745763" cy="45826"/>
            <a:chOff x="4580561" y="2589004"/>
            <a:chExt cx="1064464" cy="25200"/>
          </a:xfrm>
        </p:grpSpPr>
        <p:sp>
          <p:nvSpPr>
            <p:cNvPr id="20" name="Google Shape;20;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2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0"/>
          <p:cNvGrpSpPr/>
          <p:nvPr/>
        </p:nvGrpSpPr>
        <p:grpSpPr>
          <a:xfrm>
            <a:off x="830392" y="1191256"/>
            <a:ext cx="745763" cy="45826"/>
            <a:chOff x="4580561" y="2589004"/>
            <a:chExt cx="1064464" cy="25200"/>
          </a:xfrm>
        </p:grpSpPr>
        <p:sp>
          <p:nvSpPr>
            <p:cNvPr id="27" name="Google Shape;27;p3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1"/>
          <p:cNvGrpSpPr/>
          <p:nvPr/>
        </p:nvGrpSpPr>
        <p:grpSpPr>
          <a:xfrm>
            <a:off x="830392" y="1191256"/>
            <a:ext cx="745763" cy="45826"/>
            <a:chOff x="4580561" y="2589004"/>
            <a:chExt cx="1064464" cy="25200"/>
          </a:xfrm>
        </p:grpSpPr>
        <p:sp>
          <p:nvSpPr>
            <p:cNvPr id="34" name="Google Shape;34;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3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3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2"/>
          <p:cNvGrpSpPr/>
          <p:nvPr/>
        </p:nvGrpSpPr>
        <p:grpSpPr>
          <a:xfrm>
            <a:off x="830392" y="1191256"/>
            <a:ext cx="745763" cy="45826"/>
            <a:chOff x="4580561" y="2589004"/>
            <a:chExt cx="1064464" cy="25200"/>
          </a:xfrm>
        </p:grpSpPr>
        <p:sp>
          <p:nvSpPr>
            <p:cNvPr id="43" name="Google Shape;43;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3"/>
          <p:cNvGrpSpPr/>
          <p:nvPr/>
        </p:nvGrpSpPr>
        <p:grpSpPr>
          <a:xfrm>
            <a:off x="830392" y="1191256"/>
            <a:ext cx="745763" cy="45826"/>
            <a:chOff x="4580561" y="2589004"/>
            <a:chExt cx="1064464" cy="25200"/>
          </a:xfrm>
        </p:grpSpPr>
        <p:sp>
          <p:nvSpPr>
            <p:cNvPr id="50" name="Google Shape;50;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3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4"/>
          <p:cNvGrpSpPr/>
          <p:nvPr/>
        </p:nvGrpSpPr>
        <p:grpSpPr>
          <a:xfrm>
            <a:off x="830392" y="4169130"/>
            <a:ext cx="745763" cy="45826"/>
            <a:chOff x="4580561" y="2589004"/>
            <a:chExt cx="1064464" cy="25200"/>
          </a:xfrm>
        </p:grpSpPr>
        <p:sp>
          <p:nvSpPr>
            <p:cNvPr id="57" name="Google Shape;57;p3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5"/>
          <p:cNvGrpSpPr/>
          <p:nvPr/>
        </p:nvGrpSpPr>
        <p:grpSpPr>
          <a:xfrm>
            <a:off x="830392" y="1191256"/>
            <a:ext cx="745763" cy="45826"/>
            <a:chOff x="4580561" y="2589004"/>
            <a:chExt cx="1064464" cy="25200"/>
          </a:xfrm>
        </p:grpSpPr>
        <p:sp>
          <p:nvSpPr>
            <p:cNvPr id="64" name="Google Shape;64;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3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937751" y="2471352"/>
            <a:ext cx="7688100" cy="107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780"/>
              <a:t>Renewable Energy Powered Weather Monitoring System Using IoT</a:t>
            </a:r>
            <a:endParaRPr sz="2780"/>
          </a:p>
        </p:txBody>
      </p:sp>
      <p:sp>
        <p:nvSpPr>
          <p:cNvPr id="87" name="Google Shape;87;p1"/>
          <p:cNvSpPr txBox="1"/>
          <p:nvPr>
            <p:ph idx="1" type="subTitle"/>
          </p:nvPr>
        </p:nvSpPr>
        <p:spPr>
          <a:xfrm>
            <a:off x="435100" y="3654600"/>
            <a:ext cx="8593500" cy="13335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100000"/>
              <a:buNone/>
            </a:pPr>
            <a:r>
              <a:rPr b="1" lang="en"/>
              <a:t>Under the Guidance of-:	</a:t>
            </a:r>
            <a:r>
              <a:rPr lang="en"/>
              <a:t>		                                                    Submitted By-: </a:t>
            </a:r>
            <a:endParaRPr/>
          </a:p>
          <a:p>
            <a:pPr indent="0" lvl="0" marL="0" rtl="0" algn="l">
              <a:lnSpc>
                <a:spcPct val="100000"/>
              </a:lnSpc>
              <a:spcBef>
                <a:spcPts val="0"/>
              </a:spcBef>
              <a:spcAft>
                <a:spcPts val="0"/>
              </a:spcAft>
              <a:buSzPct val="100000"/>
              <a:buNone/>
            </a:pPr>
            <a:r>
              <a:rPr lang="en"/>
              <a:t>Prof.Radheshyam Saha(Supervisor)                    	</a:t>
            </a:r>
            <a:endParaRPr/>
          </a:p>
          <a:p>
            <a:pPr indent="0" lvl="0" marL="0" rtl="0" algn="l">
              <a:lnSpc>
                <a:spcPct val="100000"/>
              </a:lnSpc>
              <a:spcBef>
                <a:spcPts val="0"/>
              </a:spcBef>
              <a:spcAft>
                <a:spcPts val="0"/>
              </a:spcAft>
              <a:buSzPct val="100000"/>
              <a:buNone/>
            </a:pPr>
            <a:r>
              <a:rPr lang="en"/>
              <a:t>Mr. Krishna Dutt(Co-Supervisor)                           			</a:t>
            </a:r>
            <a:endParaRPr/>
          </a:p>
          <a:p>
            <a:pPr indent="0" lvl="0" marL="3657600" rtl="0" algn="l">
              <a:lnSpc>
                <a:spcPct val="100000"/>
              </a:lnSpc>
              <a:spcBef>
                <a:spcPts val="0"/>
              </a:spcBef>
              <a:spcAft>
                <a:spcPts val="0"/>
              </a:spcAft>
              <a:buSzPct val="100000"/>
              <a:buNone/>
            </a:pPr>
            <a:r>
              <a:t/>
            </a:r>
            <a:endParaRPr/>
          </a:p>
          <a:p>
            <a:pPr indent="0" lvl="0" marL="3657600" rtl="0" algn="l">
              <a:lnSpc>
                <a:spcPct val="100000"/>
              </a:lnSpc>
              <a:spcBef>
                <a:spcPts val="0"/>
              </a:spcBef>
              <a:spcAft>
                <a:spcPts val="0"/>
              </a:spcAft>
              <a:buSzPct val="100000"/>
              <a:buNone/>
            </a:pPr>
            <a:r>
              <a:t/>
            </a:r>
            <a:endParaRPr/>
          </a:p>
          <a:p>
            <a:pPr indent="0" lvl="0" marL="0" rtl="0" algn="l">
              <a:lnSpc>
                <a:spcPct val="100000"/>
              </a:lnSpc>
              <a:spcBef>
                <a:spcPts val="0"/>
              </a:spcBef>
              <a:spcAft>
                <a:spcPts val="0"/>
              </a:spcAft>
              <a:buSzPct val="100000"/>
              <a:buNone/>
            </a:pPr>
            <a:r>
              <a:t/>
            </a:r>
            <a:endParaRPr/>
          </a:p>
        </p:txBody>
      </p:sp>
      <p:pic>
        <p:nvPicPr>
          <p:cNvPr id="88" name="Google Shape;88;p1"/>
          <p:cNvPicPr preferRelativeResize="0"/>
          <p:nvPr/>
        </p:nvPicPr>
        <p:blipFill rotWithShape="1">
          <a:blip r:embed="rId3">
            <a:alphaModFix/>
          </a:blip>
          <a:srcRect b="0" l="0" r="0" t="0"/>
          <a:stretch/>
        </p:blipFill>
        <p:spPr>
          <a:xfrm>
            <a:off x="3463871" y="113425"/>
            <a:ext cx="2216258" cy="2246580"/>
          </a:xfrm>
          <a:prstGeom prst="rect">
            <a:avLst/>
          </a:prstGeom>
          <a:noFill/>
          <a:ln>
            <a:noFill/>
          </a:ln>
        </p:spPr>
      </p:pic>
      <p:sp>
        <p:nvSpPr>
          <p:cNvPr id="89" name="Google Shape;89;p1"/>
          <p:cNvSpPr txBox="1"/>
          <p:nvPr/>
        </p:nvSpPr>
        <p:spPr>
          <a:xfrm>
            <a:off x="6021091" y="3983551"/>
            <a:ext cx="327014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7F7F7F"/>
                </a:solidFill>
                <a:latin typeface="Lato"/>
                <a:ea typeface="Lato"/>
                <a:cs typeface="Lato"/>
                <a:sym typeface="Lato"/>
              </a:rPr>
              <a:t>Shresth Srivastava(2K19/EE/238)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7F7F7F"/>
                </a:solidFill>
                <a:latin typeface="Lato"/>
                <a:ea typeface="Lato"/>
                <a:cs typeface="Lato"/>
                <a:sym typeface="Lato"/>
              </a:rPr>
              <a:t>Shivam Kaushik(2K19/EE/234)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7F7F7F"/>
                </a:solidFill>
                <a:latin typeface="Lato"/>
                <a:ea typeface="Lato"/>
                <a:cs typeface="Lato"/>
                <a:sym typeface="Lato"/>
              </a:rPr>
              <a:t>Rahul(</a:t>
            </a:r>
            <a:r>
              <a:rPr b="0" i="0" lang="en" sz="1400" u="none" cap="none" strike="noStrike">
                <a:solidFill>
                  <a:srgbClr val="7F7F7F"/>
                </a:solidFill>
                <a:latin typeface="Arial"/>
                <a:ea typeface="Arial"/>
                <a:cs typeface="Arial"/>
                <a:sym typeface="Arial"/>
              </a:rPr>
              <a:t>2K19</a:t>
            </a:r>
            <a:r>
              <a:rPr b="0" i="0" lang="en" sz="1600" u="none" cap="none" strike="noStrike">
                <a:solidFill>
                  <a:srgbClr val="7F7F7F"/>
                </a:solidFill>
                <a:latin typeface="Lato"/>
                <a:ea typeface="Lato"/>
                <a:cs typeface="Lato"/>
                <a:sym typeface="Lato"/>
              </a:rPr>
              <a:t>/EE/197)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1"/>
          <p:cNvSpPr txBox="1"/>
          <p:nvPr>
            <p:ph type="title"/>
          </p:nvPr>
        </p:nvSpPr>
        <p:spPr>
          <a:xfrm>
            <a:off x="466200" y="633575"/>
            <a:ext cx="8677800" cy="590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89"/>
              <a:buNone/>
            </a:pPr>
            <a:r>
              <a:rPr lang="en"/>
              <a:t>Rain Drop Sensor </a:t>
            </a:r>
            <a:endParaRPr/>
          </a:p>
        </p:txBody>
      </p:sp>
      <p:pic>
        <p:nvPicPr>
          <p:cNvPr id="145" name="Google Shape;145;p11"/>
          <p:cNvPicPr preferRelativeResize="0"/>
          <p:nvPr/>
        </p:nvPicPr>
        <p:blipFill rotWithShape="1">
          <a:blip r:embed="rId3">
            <a:alphaModFix/>
          </a:blip>
          <a:srcRect b="0" l="0" r="0" t="0"/>
          <a:stretch/>
        </p:blipFill>
        <p:spPr>
          <a:xfrm>
            <a:off x="590500" y="1524225"/>
            <a:ext cx="7148050" cy="3494826"/>
          </a:xfrm>
          <a:prstGeom prst="rect">
            <a:avLst/>
          </a:prstGeom>
          <a:noFill/>
          <a:ln>
            <a:noFill/>
          </a:ln>
        </p:spPr>
      </p:pic>
      <p:sp>
        <p:nvSpPr>
          <p:cNvPr id="146" name="Google Shape;146;p11"/>
          <p:cNvSpPr txBox="1"/>
          <p:nvPr/>
        </p:nvSpPr>
        <p:spPr>
          <a:xfrm>
            <a:off x="3309850" y="1709325"/>
            <a:ext cx="24240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Sensing pad</a:t>
            </a:r>
            <a:endParaRPr b="1" i="0" sz="1400" u="none" cap="none" strike="noStrike">
              <a:solidFill>
                <a:srgbClr val="000000"/>
              </a:solidFill>
              <a:latin typeface="Lato"/>
              <a:ea typeface="Lato"/>
              <a:cs typeface="Lato"/>
              <a:sym typeface="Lato"/>
            </a:endParaRPr>
          </a:p>
        </p:txBody>
      </p:sp>
      <p:sp>
        <p:nvSpPr>
          <p:cNvPr id="147" name="Google Shape;147;p11"/>
          <p:cNvSpPr txBox="1"/>
          <p:nvPr/>
        </p:nvSpPr>
        <p:spPr>
          <a:xfrm>
            <a:off x="2346425" y="4506400"/>
            <a:ext cx="682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Connecting Wires</a:t>
            </a:r>
            <a:endParaRPr b="1" i="0" sz="1400" u="none" cap="none" strike="noStrike">
              <a:solidFill>
                <a:srgbClr val="000000"/>
              </a:solidFill>
              <a:latin typeface="Lato"/>
              <a:ea typeface="Lato"/>
              <a:cs typeface="Lato"/>
              <a:sym typeface="Lato"/>
            </a:endParaRPr>
          </a:p>
        </p:txBody>
      </p:sp>
      <p:sp>
        <p:nvSpPr>
          <p:cNvPr id="148" name="Google Shape;148;p11"/>
          <p:cNvSpPr txBox="1"/>
          <p:nvPr/>
        </p:nvSpPr>
        <p:spPr>
          <a:xfrm>
            <a:off x="4957025" y="3900375"/>
            <a:ext cx="155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Rain Module</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Rain Module</a:t>
            </a:r>
            <a:endParaRPr/>
          </a:p>
        </p:txBody>
      </p:sp>
      <p:sp>
        <p:nvSpPr>
          <p:cNvPr id="154" name="Google Shape;154;p1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55" name="Google Shape;155;p12"/>
          <p:cNvPicPr preferRelativeResize="0"/>
          <p:nvPr/>
        </p:nvPicPr>
        <p:blipFill rotWithShape="1">
          <a:blip r:embed="rId3">
            <a:alphaModFix/>
          </a:blip>
          <a:srcRect b="0" l="0" r="0" t="0"/>
          <a:stretch/>
        </p:blipFill>
        <p:spPr>
          <a:xfrm>
            <a:off x="555450" y="1740450"/>
            <a:ext cx="8033100" cy="313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2801b30095_1_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MQ135 Air Quality Gas Control Sensor  </a:t>
            </a:r>
            <a:endParaRPr/>
          </a:p>
        </p:txBody>
      </p:sp>
      <p:pic>
        <p:nvPicPr>
          <p:cNvPr id="161" name="Google Shape;161;g22801b30095_1_0"/>
          <p:cNvPicPr preferRelativeResize="0"/>
          <p:nvPr/>
        </p:nvPicPr>
        <p:blipFill>
          <a:blip r:embed="rId3">
            <a:alphaModFix/>
          </a:blip>
          <a:stretch>
            <a:fillRect/>
          </a:stretch>
        </p:blipFill>
        <p:spPr>
          <a:xfrm>
            <a:off x="2214122" y="2142175"/>
            <a:ext cx="4459400" cy="263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2801b30095_1_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LCD Display</a:t>
            </a:r>
            <a:endParaRPr/>
          </a:p>
        </p:txBody>
      </p:sp>
      <p:pic>
        <p:nvPicPr>
          <p:cNvPr id="167" name="Google Shape;167;g22801b30095_1_5"/>
          <p:cNvPicPr preferRelativeResize="0"/>
          <p:nvPr/>
        </p:nvPicPr>
        <p:blipFill>
          <a:blip r:embed="rId3">
            <a:alphaModFix/>
          </a:blip>
          <a:stretch>
            <a:fillRect/>
          </a:stretch>
        </p:blipFill>
        <p:spPr>
          <a:xfrm>
            <a:off x="1603725" y="1925525"/>
            <a:ext cx="6409575" cy="308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HC-05 Serial Bluetooth Module</a:t>
            </a:r>
            <a:endParaRPr/>
          </a:p>
        </p:txBody>
      </p:sp>
      <p:sp>
        <p:nvSpPr>
          <p:cNvPr id="173" name="Google Shape;173;p1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74" name="Google Shape;174;p13"/>
          <p:cNvPicPr preferRelativeResize="0"/>
          <p:nvPr/>
        </p:nvPicPr>
        <p:blipFill rotWithShape="1">
          <a:blip r:embed="rId3">
            <a:alphaModFix/>
          </a:blip>
          <a:srcRect b="0" l="0" r="0" t="0"/>
          <a:stretch/>
        </p:blipFill>
        <p:spPr>
          <a:xfrm>
            <a:off x="727650" y="1787750"/>
            <a:ext cx="7688700" cy="3157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txBox="1"/>
          <p:nvPr>
            <p:ph type="title"/>
          </p:nvPr>
        </p:nvSpPr>
        <p:spPr>
          <a:xfrm>
            <a:off x="803800" y="668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                                  Arduino Uno </a:t>
            </a:r>
            <a:endParaRPr/>
          </a:p>
        </p:txBody>
      </p:sp>
      <p:sp>
        <p:nvSpPr>
          <p:cNvPr id="180" name="Google Shape;180;p1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81" name="Google Shape;181;p14"/>
          <p:cNvPicPr preferRelativeResize="0"/>
          <p:nvPr/>
        </p:nvPicPr>
        <p:blipFill rotWithShape="1">
          <a:blip r:embed="rId3">
            <a:alphaModFix/>
          </a:blip>
          <a:srcRect b="5134" l="0" r="0" t="8827"/>
          <a:stretch/>
        </p:blipFill>
        <p:spPr>
          <a:xfrm>
            <a:off x="0" y="508150"/>
            <a:ext cx="9144000" cy="4635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Battery</a:t>
            </a:r>
            <a:endParaRPr/>
          </a:p>
        </p:txBody>
      </p:sp>
      <p:pic>
        <p:nvPicPr>
          <p:cNvPr id="187" name="Google Shape;187;p15"/>
          <p:cNvPicPr preferRelativeResize="0"/>
          <p:nvPr/>
        </p:nvPicPr>
        <p:blipFill rotWithShape="1">
          <a:blip r:embed="rId3">
            <a:alphaModFix/>
          </a:blip>
          <a:srcRect b="0" l="6431" r="21939" t="0"/>
          <a:stretch/>
        </p:blipFill>
        <p:spPr>
          <a:xfrm>
            <a:off x="5329975" y="1636000"/>
            <a:ext cx="3425550" cy="3212475"/>
          </a:xfrm>
          <a:prstGeom prst="rect">
            <a:avLst/>
          </a:prstGeom>
          <a:noFill/>
          <a:ln>
            <a:noFill/>
          </a:ln>
        </p:spPr>
      </p:pic>
      <p:graphicFrame>
        <p:nvGraphicFramePr>
          <p:cNvPr id="188" name="Google Shape;188;p15"/>
          <p:cNvGraphicFramePr/>
          <p:nvPr/>
        </p:nvGraphicFramePr>
        <p:xfrm>
          <a:off x="191100" y="2121100"/>
          <a:ext cx="3000000" cy="3000000"/>
        </p:xfrm>
        <a:graphic>
          <a:graphicData uri="http://schemas.openxmlformats.org/drawingml/2006/table">
            <a:tbl>
              <a:tblPr>
                <a:noFill/>
                <a:tableStyleId>{52F4B53A-4D7A-4BE4-93ED-4D723EA22F71}</a:tableStyleId>
              </a:tblPr>
              <a:tblGrid>
                <a:gridCol w="2364725"/>
                <a:gridCol w="231807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Brand</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Amaron Quanta</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Product Dimensions</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3.99 X 5.99 X 24.89 cm</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Voltage</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12V</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Charging Time</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4A/W</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Battery Cell Composition</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Lead Acid</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Item Weight</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2.5 Kg</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Rating</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12V/7Ah</a:t>
                      </a:r>
                      <a:endParaRPr sz="1400" u="none" cap="none" strike="noStrike">
                        <a:latin typeface="Lato"/>
                        <a:ea typeface="Lato"/>
                        <a:cs typeface="Lato"/>
                        <a:sym typeface="Lato"/>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ph type="title"/>
          </p:nvPr>
        </p:nvSpPr>
        <p:spPr>
          <a:xfrm>
            <a:off x="7276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DC-DC Boost Converter</a:t>
            </a:r>
            <a:endParaRPr/>
          </a:p>
        </p:txBody>
      </p:sp>
      <p:pic>
        <p:nvPicPr>
          <p:cNvPr id="194" name="Google Shape;194;p16"/>
          <p:cNvPicPr preferRelativeResize="0"/>
          <p:nvPr/>
        </p:nvPicPr>
        <p:blipFill rotWithShape="1">
          <a:blip r:embed="rId3">
            <a:alphaModFix/>
          </a:blip>
          <a:srcRect b="0" l="23057" r="15359" t="0"/>
          <a:stretch/>
        </p:blipFill>
        <p:spPr>
          <a:xfrm>
            <a:off x="4627000" y="1624850"/>
            <a:ext cx="4375076" cy="2967400"/>
          </a:xfrm>
          <a:prstGeom prst="rect">
            <a:avLst/>
          </a:prstGeom>
          <a:noFill/>
          <a:ln>
            <a:noFill/>
          </a:ln>
        </p:spPr>
      </p:pic>
      <p:graphicFrame>
        <p:nvGraphicFramePr>
          <p:cNvPr id="195" name="Google Shape;195;p16"/>
          <p:cNvGraphicFramePr/>
          <p:nvPr/>
        </p:nvGraphicFramePr>
        <p:xfrm>
          <a:off x="160025" y="2221740"/>
          <a:ext cx="3000000" cy="3000000"/>
        </p:xfrm>
        <a:graphic>
          <a:graphicData uri="http://schemas.openxmlformats.org/drawingml/2006/table">
            <a:tbl>
              <a:tblPr>
                <a:noFill/>
                <a:tableStyleId>{52F4B53A-4D7A-4BE4-93ED-4D723EA22F71}</a:tableStyleId>
              </a:tblPr>
              <a:tblGrid>
                <a:gridCol w="2333750"/>
                <a:gridCol w="1945000"/>
              </a:tblGrid>
              <a:tr h="574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Output Range</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5V-35V</a:t>
                      </a:r>
                      <a:endParaRPr sz="1400" u="none" cap="none" strike="noStrike">
                        <a:latin typeface="Lato"/>
                        <a:ea typeface="Lato"/>
                        <a:cs typeface="Lato"/>
                        <a:sym typeface="Lato"/>
                      </a:endParaRPr>
                    </a:p>
                  </a:txBody>
                  <a:tcPr marT="91425" marB="91425" marR="91425" marL="91425"/>
                </a:tc>
              </a:tr>
              <a:tr h="574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Input Current(max)</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4A</a:t>
                      </a:r>
                      <a:endParaRPr sz="1400" u="none" cap="none" strike="noStrike">
                        <a:latin typeface="Lato"/>
                        <a:ea typeface="Lato"/>
                        <a:cs typeface="Lato"/>
                        <a:sym typeface="Lato"/>
                      </a:endParaRPr>
                    </a:p>
                  </a:txBody>
                  <a:tcPr marT="91425" marB="91425" marR="91425" marL="91425"/>
                </a:tc>
              </a:tr>
              <a:tr h="574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Conversion Efficiency</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&lt;94%</a:t>
                      </a:r>
                      <a:endParaRPr sz="1400" u="none" cap="none" strike="noStrike">
                        <a:latin typeface="Lato"/>
                        <a:ea typeface="Lato"/>
                        <a:cs typeface="Lato"/>
                        <a:sym typeface="Lato"/>
                      </a:endParaRPr>
                    </a:p>
                  </a:txBody>
                  <a:tcPr marT="91425" marB="91425" marR="91425" marL="91425"/>
                </a:tc>
              </a:tr>
              <a:tr h="574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Switching Frequency</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400KHz</a:t>
                      </a:r>
                      <a:endParaRPr sz="1400" u="none" cap="none" strike="noStrike">
                        <a:latin typeface="Lato"/>
                        <a:ea typeface="Lato"/>
                        <a:cs typeface="Lato"/>
                        <a:sym typeface="Lato"/>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Solar Panel</a:t>
            </a:r>
            <a:endParaRPr/>
          </a:p>
        </p:txBody>
      </p:sp>
      <p:pic>
        <p:nvPicPr>
          <p:cNvPr id="201" name="Google Shape;201;p17"/>
          <p:cNvPicPr preferRelativeResize="0"/>
          <p:nvPr/>
        </p:nvPicPr>
        <p:blipFill rotWithShape="1">
          <a:blip r:embed="rId3">
            <a:alphaModFix/>
          </a:blip>
          <a:srcRect b="0" l="15704" r="0" t="0"/>
          <a:stretch/>
        </p:blipFill>
        <p:spPr>
          <a:xfrm rot="-5400000">
            <a:off x="5691487" y="1251216"/>
            <a:ext cx="3575225" cy="2857500"/>
          </a:xfrm>
          <a:prstGeom prst="rect">
            <a:avLst/>
          </a:prstGeom>
          <a:noFill/>
          <a:ln>
            <a:noFill/>
          </a:ln>
        </p:spPr>
      </p:pic>
      <p:graphicFrame>
        <p:nvGraphicFramePr>
          <p:cNvPr id="202" name="Google Shape;202;p17"/>
          <p:cNvGraphicFramePr/>
          <p:nvPr/>
        </p:nvGraphicFramePr>
        <p:xfrm>
          <a:off x="338364" y="1869389"/>
          <a:ext cx="3000000" cy="3000000"/>
        </p:xfrm>
        <a:graphic>
          <a:graphicData uri="http://schemas.openxmlformats.org/drawingml/2006/table">
            <a:tbl>
              <a:tblPr>
                <a:noFill/>
                <a:tableStyleId>{52F4B53A-4D7A-4BE4-93ED-4D723EA22F71}</a:tableStyleId>
              </a:tblPr>
              <a:tblGrid>
                <a:gridCol w="2734425"/>
                <a:gridCol w="2649750"/>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Model</a:t>
                      </a:r>
                      <a:endParaRPr sz="1400" u="none" cap="none" strike="noStrike">
                        <a:latin typeface="Lato"/>
                        <a:ea typeface="Lato"/>
                        <a:cs typeface="Lato"/>
                        <a:sym typeface="Lato"/>
                      </a:endParaRPr>
                    </a:p>
                  </a:txBody>
                  <a:tcPr marT="91425" marB="91425" marR="91425" marL="91425">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9V 3W</a:t>
                      </a:r>
                      <a:endParaRPr sz="1400" u="none" cap="none" strike="noStrike">
                        <a:latin typeface="Lato"/>
                        <a:ea typeface="Lato"/>
                        <a:cs typeface="Lato"/>
                        <a:sym typeface="Lato"/>
                      </a:endParaRPr>
                    </a:p>
                  </a:txBody>
                  <a:tcPr marT="91425" marB="91425" marR="91425" marL="91425">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Solar Cell</a:t>
                      </a:r>
                      <a:endParaRPr sz="1400" u="none" cap="none" strike="noStrike">
                        <a:latin typeface="Lato"/>
                        <a:ea typeface="Lato"/>
                        <a:cs typeface="Lato"/>
                        <a:sym typeface="Lato"/>
                      </a:endParaRPr>
                    </a:p>
                  </a:txBody>
                  <a:tcPr marT="91425" marB="91425" marR="91425" marL="91425">
                    <a:lnL cap="flat" cmpd="sng" w="9525">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F1111"/>
                          </a:solidFill>
                          <a:latin typeface="Lato"/>
                          <a:ea typeface="Lato"/>
                          <a:cs typeface="Lato"/>
                          <a:sym typeface="Lato"/>
                        </a:rPr>
                        <a:t> Polycrystalline silicon</a:t>
                      </a:r>
                      <a:endParaRPr sz="1400" u="none" cap="none" strike="noStrike">
                        <a:solidFill>
                          <a:srgbClr val="0F1111"/>
                        </a:solidFill>
                        <a:latin typeface="Lato"/>
                        <a:ea typeface="Lato"/>
                        <a:cs typeface="Lato"/>
                        <a:sym typeface="Lato"/>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Dimensions</a:t>
                      </a:r>
                      <a:endParaRPr sz="1400" u="none" cap="none" strike="noStrike">
                        <a:latin typeface="Lato"/>
                        <a:ea typeface="Lato"/>
                        <a:cs typeface="Lato"/>
                        <a:sym typeface="Lato"/>
                      </a:endParaRPr>
                    </a:p>
                  </a:txBody>
                  <a:tcPr marT="91425" marB="91425" marR="91425" marL="91425">
                    <a:lnL cap="flat" cmpd="sng" w="9525">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F1111"/>
                          </a:solidFill>
                          <a:latin typeface="Lato"/>
                          <a:ea typeface="Lato"/>
                          <a:cs typeface="Lato"/>
                          <a:sym typeface="Lato"/>
                        </a:rPr>
                        <a:t> 14 x 23 cm</a:t>
                      </a:r>
                      <a:endParaRPr sz="1400" u="none" cap="none" strike="noStrike">
                        <a:solidFill>
                          <a:srgbClr val="0F1111"/>
                        </a:solidFill>
                        <a:latin typeface="Lato"/>
                        <a:ea typeface="Lato"/>
                        <a:cs typeface="Lato"/>
                        <a:sym typeface="Lato"/>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Output Wire</a:t>
                      </a:r>
                      <a:endParaRPr sz="1400" u="none" cap="none" strike="noStrike">
                        <a:latin typeface="Lato"/>
                        <a:ea typeface="Lato"/>
                        <a:cs typeface="Lato"/>
                        <a:sym typeface="Lato"/>
                      </a:endParaRPr>
                    </a:p>
                  </a:txBody>
                  <a:tcPr marT="91425" marB="91425" marR="91425" marL="91425">
                    <a:lnL cap="flat" cmpd="sng" w="9525">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F1111"/>
                          </a:solidFill>
                          <a:latin typeface="Lato"/>
                          <a:ea typeface="Lato"/>
                          <a:cs typeface="Lato"/>
                          <a:sym typeface="Lato"/>
                        </a:rPr>
                        <a:t> 10FT</a:t>
                      </a:r>
                      <a:endParaRPr sz="1400" u="none" cap="none" strike="noStrike">
                        <a:solidFill>
                          <a:srgbClr val="0F1111"/>
                        </a:solidFill>
                        <a:latin typeface="Lato"/>
                        <a:ea typeface="Lato"/>
                        <a:cs typeface="Lato"/>
                        <a:sym typeface="Lato"/>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Application Range</a:t>
                      </a:r>
                      <a:endParaRPr sz="1400" u="none" cap="none" strike="noStrike">
                        <a:latin typeface="Lato"/>
                        <a:ea typeface="Lato"/>
                        <a:cs typeface="Lato"/>
                        <a:sym typeface="Lato"/>
                      </a:endParaRPr>
                    </a:p>
                  </a:txBody>
                  <a:tcPr marT="91425" marB="91425" marR="91425" marL="91425">
                    <a:lnL cap="flat" cmpd="sng" w="9525">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F1111"/>
                          </a:solidFill>
                          <a:latin typeface="Lato"/>
                          <a:ea typeface="Lato"/>
                          <a:cs typeface="Lato"/>
                          <a:sym typeface="Lato"/>
                        </a:rPr>
                        <a:t> Charge 3V-5V batteries</a:t>
                      </a:r>
                      <a:endParaRPr sz="1400" u="none" cap="none" strike="noStrike">
                        <a:solidFill>
                          <a:srgbClr val="0F1111"/>
                        </a:solidFill>
                        <a:latin typeface="Lato"/>
                        <a:ea typeface="Lato"/>
                        <a:cs typeface="Lato"/>
                        <a:sym typeface="Lato"/>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Optimum Operating Voltage</a:t>
                      </a:r>
                      <a:endParaRPr sz="1400" u="none" cap="none" strike="noStrike">
                        <a:latin typeface="Lato"/>
                        <a:ea typeface="Lato"/>
                        <a:cs typeface="Lato"/>
                        <a:sym typeface="Lato"/>
                      </a:endParaRPr>
                    </a:p>
                  </a:txBody>
                  <a:tcPr marT="91425" marB="91425" marR="91425" marL="91425">
                    <a:lnL cap="flat" cmpd="sng" w="9525">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F1111"/>
                          </a:solidFill>
                          <a:latin typeface="Lato"/>
                          <a:ea typeface="Lato"/>
                          <a:cs typeface="Lato"/>
                          <a:sym typeface="Lato"/>
                        </a:rPr>
                        <a:t>  9V</a:t>
                      </a:r>
                      <a:endParaRPr sz="1400" u="none" cap="none" strike="noStrike">
                        <a:solidFill>
                          <a:srgbClr val="0F1111"/>
                        </a:solidFill>
                        <a:latin typeface="Lato"/>
                        <a:ea typeface="Lato"/>
                        <a:cs typeface="Lato"/>
                        <a:sym typeface="Lato"/>
                      </a:endParaRPr>
                    </a:p>
                  </a:txBody>
                  <a:tcPr marT="63500" marB="63500" marR="63500" marL="63500">
                    <a:lnL cap="flat" cmpd="sng" w="12700">
                      <a:solidFill>
                        <a:srgbClr val="202124"/>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12700">
                      <a:solidFill>
                        <a:srgbClr val="202124"/>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Optimum Operating Current</a:t>
                      </a:r>
                      <a:endParaRPr sz="1400" u="none" cap="none" strike="noStrike">
                        <a:latin typeface="Lato"/>
                        <a:ea typeface="Lato"/>
                        <a:cs typeface="Lato"/>
                        <a:sym typeface="Lato"/>
                      </a:endParaRPr>
                    </a:p>
                  </a:txBody>
                  <a:tcPr marT="91425" marB="91425" marR="91425" marL="91425">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F1111"/>
                          </a:solidFill>
                          <a:latin typeface="Lato"/>
                          <a:ea typeface="Lato"/>
                          <a:cs typeface="Lato"/>
                          <a:sym typeface="Lato"/>
                        </a:rPr>
                        <a:t>600mA</a:t>
                      </a:r>
                      <a:endParaRPr sz="1400" u="none" cap="none" strike="noStrike">
                        <a:latin typeface="Lato"/>
                        <a:ea typeface="Lato"/>
                        <a:cs typeface="Lato"/>
                        <a:sym typeface="Lato"/>
                      </a:endParaRPr>
                    </a:p>
                  </a:txBody>
                  <a:tcPr marT="91425" marB="91425" marR="91425" marL="91425">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12700">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Circuit Diagram</a:t>
            </a:r>
            <a:endParaRPr/>
          </a:p>
        </p:txBody>
      </p:sp>
      <p:sp>
        <p:nvSpPr>
          <p:cNvPr id="208" name="Google Shape;208;p18"/>
          <p:cNvSpPr txBox="1"/>
          <p:nvPr/>
        </p:nvSpPr>
        <p:spPr>
          <a:xfrm>
            <a:off x="6551850" y="4102550"/>
            <a:ext cx="2452200" cy="106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Lato"/>
                <a:ea typeface="Lato"/>
                <a:cs typeface="Lato"/>
                <a:sym typeface="Lato"/>
              </a:rPr>
              <a:t>Circuit Diagram of Weather Monitoring System using IoT</a:t>
            </a:r>
            <a:endParaRPr b="1" i="0" sz="1900" u="none" cap="none" strike="noStrike">
              <a:solidFill>
                <a:srgbClr val="000000"/>
              </a:solidFill>
              <a:latin typeface="Lato"/>
              <a:ea typeface="Lato"/>
              <a:cs typeface="Lato"/>
              <a:sym typeface="Lato"/>
            </a:endParaRPr>
          </a:p>
        </p:txBody>
      </p:sp>
      <p:sp>
        <p:nvSpPr>
          <p:cNvPr id="209" name="Google Shape;209;p18"/>
          <p:cNvSpPr txBox="1"/>
          <p:nvPr/>
        </p:nvSpPr>
        <p:spPr>
          <a:xfrm>
            <a:off x="863850" y="4031425"/>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9 V,  3 W</a:t>
            </a:r>
            <a:endParaRPr b="0" i="0" sz="1400" u="none" cap="none" strike="noStrike">
              <a:solidFill>
                <a:srgbClr val="000000"/>
              </a:solidFill>
              <a:latin typeface="Lato"/>
              <a:ea typeface="Lato"/>
              <a:cs typeface="Lato"/>
              <a:sym typeface="Lato"/>
            </a:endParaRPr>
          </a:p>
        </p:txBody>
      </p:sp>
      <p:pic>
        <p:nvPicPr>
          <p:cNvPr id="210" name="Google Shape;210;p18"/>
          <p:cNvPicPr preferRelativeResize="0"/>
          <p:nvPr/>
        </p:nvPicPr>
        <p:blipFill>
          <a:blip r:embed="rId3">
            <a:alphaModFix/>
          </a:blip>
          <a:stretch>
            <a:fillRect/>
          </a:stretch>
        </p:blipFill>
        <p:spPr>
          <a:xfrm>
            <a:off x="0" y="513875"/>
            <a:ext cx="9081575" cy="456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INDEX</a:t>
            </a:r>
            <a:endParaRPr/>
          </a:p>
        </p:txBody>
      </p:sp>
      <p:sp>
        <p:nvSpPr>
          <p:cNvPr id="95" name="Google Shape;95;p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Objective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Hardware Details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Coding and Hardware Results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Conclusion</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Future Scope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References</a:t>
            </a:r>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Top View of Hardware Model</a:t>
            </a:r>
            <a:endParaRPr/>
          </a:p>
        </p:txBody>
      </p:sp>
      <p:sp>
        <p:nvSpPr>
          <p:cNvPr id="216" name="Google Shape;216;p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17" name="Google Shape;217;p19"/>
          <p:cNvPicPr preferRelativeResize="0"/>
          <p:nvPr/>
        </p:nvPicPr>
        <p:blipFill>
          <a:blip r:embed="rId3">
            <a:alphaModFix/>
          </a:blip>
          <a:stretch>
            <a:fillRect/>
          </a:stretch>
        </p:blipFill>
        <p:spPr>
          <a:xfrm>
            <a:off x="0" y="1924050"/>
            <a:ext cx="9073650" cy="3219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27db82b705_0_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Front View of Hardware Model</a:t>
            </a:r>
            <a:endParaRPr/>
          </a:p>
        </p:txBody>
      </p:sp>
      <p:pic>
        <p:nvPicPr>
          <p:cNvPr id="223" name="Google Shape;223;g227db82b705_0_9"/>
          <p:cNvPicPr preferRelativeResize="0"/>
          <p:nvPr/>
        </p:nvPicPr>
        <p:blipFill rotWithShape="1">
          <a:blip r:embed="rId3">
            <a:alphaModFix/>
          </a:blip>
          <a:srcRect b="7662" l="0" r="0" t="20724"/>
          <a:stretch/>
        </p:blipFill>
        <p:spPr>
          <a:xfrm>
            <a:off x="0" y="2022075"/>
            <a:ext cx="9143999" cy="3121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Output</a:t>
            </a:r>
            <a:endParaRPr/>
          </a:p>
        </p:txBody>
      </p:sp>
      <p:pic>
        <p:nvPicPr>
          <p:cNvPr id="229" name="Google Shape;229;p20"/>
          <p:cNvPicPr preferRelativeResize="0"/>
          <p:nvPr/>
        </p:nvPicPr>
        <p:blipFill>
          <a:blip r:embed="rId3">
            <a:alphaModFix/>
          </a:blip>
          <a:stretch>
            <a:fillRect/>
          </a:stretch>
        </p:blipFill>
        <p:spPr>
          <a:xfrm>
            <a:off x="276950" y="1853850"/>
            <a:ext cx="8763000" cy="3184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1"/>
          <p:cNvSpPr txBox="1"/>
          <p:nvPr>
            <p:ph type="title"/>
          </p:nvPr>
        </p:nvSpPr>
        <p:spPr>
          <a:xfrm>
            <a:off x="0" y="131865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sz="1940"/>
              <a:t>   </a:t>
            </a:r>
            <a:r>
              <a:rPr lang="en" sz="1940"/>
              <a:t>Variation of Temperature </a:t>
            </a:r>
            <a:endParaRPr sz="1940"/>
          </a:p>
        </p:txBody>
      </p:sp>
      <p:graphicFrame>
        <p:nvGraphicFramePr>
          <p:cNvPr id="235" name="Google Shape;235;p21"/>
          <p:cNvGraphicFramePr/>
          <p:nvPr/>
        </p:nvGraphicFramePr>
        <p:xfrm>
          <a:off x="3491725" y="558800"/>
          <a:ext cx="3000000" cy="3000000"/>
        </p:xfrm>
        <a:graphic>
          <a:graphicData uri="http://schemas.openxmlformats.org/drawingml/2006/table">
            <a:tbl>
              <a:tblPr>
                <a:noFill/>
                <a:tableStyleId>{D206A19C-EA82-4C78-ABF8-2F3B280CB8BF}</a:tableStyleId>
              </a:tblPr>
              <a:tblGrid>
                <a:gridCol w="1565875"/>
                <a:gridCol w="1331900"/>
                <a:gridCol w="1322900"/>
                <a:gridCol w="1322900"/>
              </a:tblGrid>
              <a:tr h="127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Date &amp; Time</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Actual Values</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Expected Values</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Error</a:t>
                      </a:r>
                      <a:endParaRPr b="1">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22-03-2023  13:00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27.59℃</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28℃</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0.41℃</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22-03-2023  14:00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28.31℃</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29℃</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0.69℃</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22-03-2023  15:00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29.52℃</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29℃</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0.52℃</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22-03-2023  16:00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28.57℃</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28℃</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0.57℃</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22-03-2023  17:00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27.13℃</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26℃</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1.13℃</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22-03-2023  18:00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24.46℃</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24℃</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0.46℃</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22-03-2023  19:00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23.92℃</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23℃</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0.92℃</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22-03-2023  20:00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23.37℃</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23℃</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0.37℃</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22-03-2023  21:00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22.09℃</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0.09℃</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22-03-2023  22:00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21.76℃</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0.24℃</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22-03-2023  23:00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20.92℃</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21℃</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0.08℃</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23-03-2023  00:00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19.67℃</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0.03℃</a:t>
                      </a:r>
                      <a:endParaRPr>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2801b30095_1_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Temperature vs Time</a:t>
            </a:r>
            <a:endParaRPr/>
          </a:p>
        </p:txBody>
      </p:sp>
      <p:pic>
        <p:nvPicPr>
          <p:cNvPr id="241" name="Google Shape;241;g22801b30095_1_19"/>
          <p:cNvPicPr preferRelativeResize="0"/>
          <p:nvPr/>
        </p:nvPicPr>
        <p:blipFill>
          <a:blip r:embed="rId3">
            <a:alphaModFix/>
          </a:blip>
          <a:stretch>
            <a:fillRect/>
          </a:stretch>
        </p:blipFill>
        <p:spPr>
          <a:xfrm>
            <a:off x="1477100" y="1943100"/>
            <a:ext cx="6805249" cy="320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2801b30095_1_26"/>
          <p:cNvSpPr txBox="1"/>
          <p:nvPr>
            <p:ph type="title"/>
          </p:nvPr>
        </p:nvSpPr>
        <p:spPr>
          <a:xfrm>
            <a:off x="0" y="1350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Variation of Humidity </a:t>
            </a:r>
            <a:endParaRPr/>
          </a:p>
        </p:txBody>
      </p:sp>
      <p:graphicFrame>
        <p:nvGraphicFramePr>
          <p:cNvPr id="247" name="Google Shape;247;g22801b30095_1_26"/>
          <p:cNvGraphicFramePr/>
          <p:nvPr/>
        </p:nvGraphicFramePr>
        <p:xfrm>
          <a:off x="3200400" y="468925"/>
          <a:ext cx="3000000" cy="3000000"/>
        </p:xfrm>
        <a:graphic>
          <a:graphicData uri="http://schemas.openxmlformats.org/drawingml/2006/table">
            <a:tbl>
              <a:tblPr>
                <a:noFill/>
                <a:tableStyleId>{D206A19C-EA82-4C78-ABF8-2F3B280CB8BF}</a:tableStyleId>
              </a:tblPr>
              <a:tblGrid>
                <a:gridCol w="1485900"/>
                <a:gridCol w="1485900"/>
                <a:gridCol w="1485900"/>
                <a:gridCol w="1485900"/>
              </a:tblGrid>
              <a:tr h="12700">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Time</a:t>
                      </a:r>
                      <a:endParaRPr b="1">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Actual Values</a:t>
                      </a:r>
                      <a:endParaRPr b="1">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Expected Values</a:t>
                      </a:r>
                      <a:endParaRPr b="1">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Error</a:t>
                      </a:r>
                      <a:endParaRPr b="1">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22-03-2023  13:00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39%</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43%</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22-03-2023  14:00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36%</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22-03-2023  15:00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38%</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41%</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22-03-2023  16:00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41%</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45%</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22-03-2023  17:00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46%</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48%</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22-03-2023  18:00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50%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51%</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22-03-2023  19:00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52%</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54%</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22-03-2023  20:00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56%</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59%</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22-03-2023  21:00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58%</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22-03-2023  22:00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60%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64%</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22-03-2023  23:00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63%</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65%</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23-03-2023  00:00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66%</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67%</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2801b30095_1_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Humidity V/S Time</a:t>
            </a:r>
            <a:endParaRPr/>
          </a:p>
        </p:txBody>
      </p:sp>
      <p:pic>
        <p:nvPicPr>
          <p:cNvPr id="253" name="Google Shape;253;g22801b30095_1_34"/>
          <p:cNvPicPr preferRelativeResize="0"/>
          <p:nvPr/>
        </p:nvPicPr>
        <p:blipFill>
          <a:blip r:embed="rId3">
            <a:alphaModFix/>
          </a:blip>
          <a:stretch>
            <a:fillRect/>
          </a:stretch>
        </p:blipFill>
        <p:spPr>
          <a:xfrm>
            <a:off x="1355175" y="2078875"/>
            <a:ext cx="7175475" cy="2980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2801b30095_1_41"/>
          <p:cNvSpPr txBox="1"/>
          <p:nvPr>
            <p:ph type="title"/>
          </p:nvPr>
        </p:nvSpPr>
        <p:spPr>
          <a:xfrm>
            <a:off x="0" y="1318650"/>
            <a:ext cx="3438000" cy="18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40"/>
              <a:t>Variation of Altitude and Pressure</a:t>
            </a:r>
            <a:endParaRPr sz="1840"/>
          </a:p>
        </p:txBody>
      </p:sp>
      <p:graphicFrame>
        <p:nvGraphicFramePr>
          <p:cNvPr id="259" name="Google Shape;259;g22801b30095_1_41"/>
          <p:cNvGraphicFramePr/>
          <p:nvPr/>
        </p:nvGraphicFramePr>
        <p:xfrm>
          <a:off x="3200400" y="1318650"/>
          <a:ext cx="3000000" cy="3000000"/>
        </p:xfrm>
        <a:graphic>
          <a:graphicData uri="http://schemas.openxmlformats.org/drawingml/2006/table">
            <a:tbl>
              <a:tblPr>
                <a:noFill/>
                <a:tableStyleId>{D206A19C-EA82-4C78-ABF8-2F3B280CB8BF}</a:tableStyleId>
              </a:tblPr>
              <a:tblGrid>
                <a:gridCol w="2971800"/>
                <a:gridCol w="2971800"/>
              </a:tblGrid>
              <a:tr h="12700">
                <a:tc>
                  <a:txBody>
                    <a:bodyPr/>
                    <a:lstStyle/>
                    <a:p>
                      <a:pPr indent="0" lvl="0" marL="0" rtl="0" algn="l">
                        <a:spcBef>
                          <a:spcPts val="0"/>
                        </a:spcBef>
                        <a:spcAft>
                          <a:spcPts val="0"/>
                        </a:spcAft>
                        <a:buNone/>
                      </a:pPr>
                      <a:r>
                        <a:rPr b="1" lang="en" sz="1700">
                          <a:latin typeface="Times New Roman"/>
                          <a:ea typeface="Times New Roman"/>
                          <a:cs typeface="Times New Roman"/>
                          <a:sym typeface="Times New Roman"/>
                        </a:rPr>
                        <a:t>Altitude</a:t>
                      </a:r>
                      <a:endParaRPr b="1" sz="17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700">
                          <a:latin typeface="Times New Roman"/>
                          <a:ea typeface="Times New Roman"/>
                          <a:cs typeface="Times New Roman"/>
                          <a:sym typeface="Times New Roman"/>
                        </a:rPr>
                        <a:t>Pressure</a:t>
                      </a:r>
                      <a:endParaRPr b="1" sz="17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246.69</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981.79</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247.90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981.64</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233.82</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983.29</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227.96</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983.98</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222.29</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984.64</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220.04</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984.91</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218.72</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985.06</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206.91</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986.45</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203.75</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986.88</a:t>
                      </a:r>
                      <a:endParaRPr>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2801b30095_1_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Altitude V/S Pressure</a:t>
            </a:r>
            <a:endParaRPr/>
          </a:p>
        </p:txBody>
      </p:sp>
      <p:pic>
        <p:nvPicPr>
          <p:cNvPr id="265" name="Google Shape;265;g22801b30095_1_48"/>
          <p:cNvPicPr preferRelativeResize="0"/>
          <p:nvPr/>
        </p:nvPicPr>
        <p:blipFill>
          <a:blip r:embed="rId3">
            <a:alphaModFix/>
          </a:blip>
          <a:stretch>
            <a:fillRect/>
          </a:stretch>
        </p:blipFill>
        <p:spPr>
          <a:xfrm>
            <a:off x="2505800" y="1853850"/>
            <a:ext cx="6511449" cy="3289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727650" y="11299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Conclusion</a:t>
            </a:r>
            <a:endParaRPr/>
          </a:p>
        </p:txBody>
      </p:sp>
      <p:sp>
        <p:nvSpPr>
          <p:cNvPr id="271" name="Google Shape;271;p22"/>
          <p:cNvSpPr txBox="1"/>
          <p:nvPr>
            <p:ph idx="1" type="body"/>
          </p:nvPr>
        </p:nvSpPr>
        <p:spPr>
          <a:xfrm>
            <a:off x="470975" y="1575825"/>
            <a:ext cx="8291700" cy="3567600"/>
          </a:xfrm>
          <a:prstGeom prst="rect">
            <a:avLst/>
          </a:prstGeom>
          <a:noFill/>
          <a:ln>
            <a:noFill/>
          </a:ln>
        </p:spPr>
        <p:txBody>
          <a:bodyPr anchorCtr="0" anchor="t" bIns="91425" lIns="91425" spcFirstLastPara="1" rIns="91425" wrap="square" tIns="91425">
            <a:noAutofit/>
          </a:bodyPr>
          <a:lstStyle/>
          <a:p>
            <a:pPr indent="-303928" lvl="0" marL="457200" rtl="0" algn="just">
              <a:lnSpc>
                <a:spcPct val="130000"/>
              </a:lnSpc>
              <a:spcBef>
                <a:spcPts val="0"/>
              </a:spcBef>
              <a:spcAft>
                <a:spcPts val="0"/>
              </a:spcAft>
              <a:buClr>
                <a:srgbClr val="000000"/>
              </a:buClr>
              <a:buSzPts val="1186"/>
              <a:buChar char="●"/>
            </a:pPr>
            <a:r>
              <a:rPr lang="en" sz="1200">
                <a:solidFill>
                  <a:srgbClr val="000000"/>
                </a:solidFill>
              </a:rPr>
              <a:t>For temperature, the average inaccuracy was determined to be around 2%, while for humidity, it was estimated to be around 3.27%.</a:t>
            </a:r>
            <a:endParaRPr sz="1200">
              <a:solidFill>
                <a:srgbClr val="000000"/>
              </a:solidFill>
            </a:endParaRPr>
          </a:p>
          <a:p>
            <a:pPr indent="-303929" lvl="0" marL="457200" rtl="0" algn="just">
              <a:lnSpc>
                <a:spcPct val="130000"/>
              </a:lnSpc>
              <a:spcBef>
                <a:spcPts val="0"/>
              </a:spcBef>
              <a:spcAft>
                <a:spcPts val="0"/>
              </a:spcAft>
              <a:buClr>
                <a:srgbClr val="000000"/>
              </a:buClr>
              <a:buSzPts val="1186"/>
              <a:buChar char="●"/>
            </a:pPr>
            <a:r>
              <a:rPr lang="en" sz="1186">
                <a:solidFill>
                  <a:srgbClr val="000000"/>
                </a:solidFill>
              </a:rPr>
              <a:t>The scope of the weather station will give us the chance to distinguish a slight difference in climate inside a little space of region, which will make our climate anticipating framework more one of a kind and solid. </a:t>
            </a:r>
            <a:endParaRPr sz="1186">
              <a:solidFill>
                <a:srgbClr val="000000"/>
              </a:solidFill>
            </a:endParaRPr>
          </a:p>
          <a:p>
            <a:pPr indent="-303929" lvl="0" marL="457200" rtl="0" algn="just">
              <a:lnSpc>
                <a:spcPct val="130000"/>
              </a:lnSpc>
              <a:spcBef>
                <a:spcPts val="0"/>
              </a:spcBef>
              <a:spcAft>
                <a:spcPts val="0"/>
              </a:spcAft>
              <a:buClr>
                <a:srgbClr val="000000"/>
              </a:buClr>
              <a:buSzPts val="1186"/>
              <a:buChar char="●"/>
            </a:pPr>
            <a:r>
              <a:rPr lang="en" sz="1186">
                <a:solidFill>
                  <a:srgbClr val="000000"/>
                </a:solidFill>
              </a:rPr>
              <a:t>The proposed system has sensors for detecting Temperature, Humidity, Air Quality, Noise,Barometric pressure and Rain level The system mainly is used for monitoring the weather parameters in a place and the system is portable i.e. can be carried easily to any place due to its size.</a:t>
            </a:r>
            <a:endParaRPr sz="1186">
              <a:solidFill>
                <a:srgbClr val="000000"/>
              </a:solidFill>
            </a:endParaRPr>
          </a:p>
          <a:p>
            <a:pPr indent="-303929" lvl="0" marL="457200" rtl="0" algn="just">
              <a:lnSpc>
                <a:spcPct val="130000"/>
              </a:lnSpc>
              <a:spcBef>
                <a:spcPts val="0"/>
              </a:spcBef>
              <a:spcAft>
                <a:spcPts val="0"/>
              </a:spcAft>
              <a:buClr>
                <a:srgbClr val="000000"/>
              </a:buClr>
              <a:buSzPts val="1186"/>
              <a:buChar char="●"/>
            </a:pPr>
            <a:r>
              <a:rPr lang="en" sz="1186">
                <a:solidFill>
                  <a:srgbClr val="000000"/>
                </a:solidFill>
              </a:rPr>
              <a:t>The system developed is cost effective and all the parameters are uniquely identifiable through the embedded computing system. The system senses and communicates to the low energy Bluetooth wireless platform service and updates the weather data to a remote mentoring unit which is Android mobile app. The weather information can be accessed via Android app. It takes information about the surroundings environment through sensors and upload it directly to the mobile app, where it can be accessed anytime and logged.</a:t>
            </a:r>
            <a:endParaRPr sz="1186">
              <a:solidFill>
                <a:srgbClr val="000000"/>
              </a:solidFill>
            </a:endParaRPr>
          </a:p>
          <a:p>
            <a:pPr indent="0" lvl="0" marL="0" rtl="0" algn="l">
              <a:lnSpc>
                <a:spcPct val="95000"/>
              </a:lnSpc>
              <a:spcBef>
                <a:spcPts val="1000"/>
              </a:spcBef>
              <a:spcAft>
                <a:spcPts val="1200"/>
              </a:spcAft>
              <a:buSzPts val="440"/>
              <a:buNone/>
            </a:pPr>
            <a:r>
              <a:t/>
            </a:r>
            <a:endParaRPr sz="52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a:t>
            </a:r>
            <a:endParaRPr/>
          </a:p>
        </p:txBody>
      </p:sp>
      <p:sp>
        <p:nvSpPr>
          <p:cNvPr id="101" name="Google Shape;101;p3"/>
          <p:cNvSpPr txBox="1"/>
          <p:nvPr>
            <p:ph idx="1" type="body"/>
          </p:nvPr>
        </p:nvSpPr>
        <p:spPr>
          <a:xfrm>
            <a:off x="729450" y="2078875"/>
            <a:ext cx="7688700" cy="2705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SzPts val="688"/>
              <a:buNone/>
            </a:pPr>
            <a:r>
              <a:rPr lang="en" sz="1400">
                <a:solidFill>
                  <a:srgbClr val="000000"/>
                </a:solidFill>
              </a:rPr>
              <a:t>Weather estimate, in reality continuous weather gauge is essential for our day by day life particularly in agribusiness. National weather data does not generally contain the precise information of each area, rather it contains the information of the closest climate station for a timeframe. </a:t>
            </a:r>
            <a:endParaRPr sz="1400">
              <a:solidFill>
                <a:srgbClr val="000000"/>
              </a:solidFill>
            </a:endParaRPr>
          </a:p>
          <a:p>
            <a:pPr indent="0" lvl="0" marL="0" rtl="0" algn="just">
              <a:lnSpc>
                <a:spcPct val="115000"/>
              </a:lnSpc>
              <a:spcBef>
                <a:spcPts val="1200"/>
              </a:spcBef>
              <a:spcAft>
                <a:spcPts val="0"/>
              </a:spcAft>
              <a:buSzPts val="688"/>
              <a:buNone/>
            </a:pPr>
            <a:r>
              <a:rPr lang="en" sz="1400">
                <a:solidFill>
                  <a:srgbClr val="000000"/>
                </a:solidFill>
              </a:rPr>
              <a:t>Weather is driven by air pressure (temperature and moisture) differences between one place and another. These pressure and temperature differences can occur due to the sun angle at any particular spot, which varies by latitude from the tropics. The atmosphere is a chaotic system, so small changes to one part of the system can grow to have large effects on the system as a whole. </a:t>
            </a:r>
            <a:endParaRPr sz="1400">
              <a:solidFill>
                <a:srgbClr val="000000"/>
              </a:solidFill>
            </a:endParaRPr>
          </a:p>
          <a:p>
            <a:pPr indent="0" lvl="0" marL="0" rtl="0" algn="just">
              <a:lnSpc>
                <a:spcPct val="115000"/>
              </a:lnSpc>
              <a:spcBef>
                <a:spcPts val="1200"/>
              </a:spcBef>
              <a:spcAft>
                <a:spcPts val="0"/>
              </a:spcAft>
              <a:buSzPts val="688"/>
              <a:buNone/>
            </a:pPr>
            <a:r>
              <a:t/>
            </a:r>
            <a:endParaRPr sz="1400">
              <a:solidFill>
                <a:srgbClr val="000000"/>
              </a:solidFill>
            </a:endParaRPr>
          </a:p>
          <a:p>
            <a:pPr indent="0" lvl="0" marL="0" rtl="0" algn="l">
              <a:lnSpc>
                <a:spcPct val="115000"/>
              </a:lnSpc>
              <a:spcBef>
                <a:spcPts val="1200"/>
              </a:spcBef>
              <a:spcAft>
                <a:spcPts val="1200"/>
              </a:spcAft>
              <a:buSzPts val="688"/>
              <a:buNone/>
            </a:pPr>
            <a:r>
              <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 of Weather Monitoring System</a:t>
            </a:r>
            <a:endParaRPr/>
          </a:p>
        </p:txBody>
      </p:sp>
      <p:sp>
        <p:nvSpPr>
          <p:cNvPr id="277" name="Google Shape;277;p23"/>
          <p:cNvSpPr txBox="1"/>
          <p:nvPr>
            <p:ph idx="1" type="body"/>
          </p:nvPr>
        </p:nvSpPr>
        <p:spPr>
          <a:xfrm>
            <a:off x="667457" y="1853850"/>
            <a:ext cx="7688700" cy="2692800"/>
          </a:xfrm>
          <a:prstGeom prst="rect">
            <a:avLst/>
          </a:prstGeom>
          <a:noFill/>
          <a:ln>
            <a:noFill/>
          </a:ln>
        </p:spPr>
        <p:txBody>
          <a:bodyPr anchorCtr="0" anchor="t" bIns="91425" lIns="91425" spcFirstLastPara="1" rIns="91425" wrap="square" tIns="91425">
            <a:noAutofit/>
          </a:bodyPr>
          <a:lstStyle/>
          <a:p>
            <a:pPr indent="-317500" lvl="0" marL="457200" rtl="0" algn="just">
              <a:lnSpc>
                <a:spcPct val="130000"/>
              </a:lnSpc>
              <a:spcBef>
                <a:spcPts val="0"/>
              </a:spcBef>
              <a:spcAft>
                <a:spcPts val="0"/>
              </a:spcAft>
              <a:buClr>
                <a:srgbClr val="000000"/>
              </a:buClr>
              <a:buSzPts val="1400"/>
              <a:buChar char="●"/>
            </a:pPr>
            <a:r>
              <a:rPr b="1" lang="en" sz="1400">
                <a:solidFill>
                  <a:srgbClr val="000000"/>
                </a:solidFill>
              </a:rPr>
              <a:t>Agriculture Field Monitoring</a:t>
            </a:r>
            <a:r>
              <a:rPr lang="en" sz="1400">
                <a:solidFill>
                  <a:srgbClr val="000000"/>
                </a:solidFill>
              </a:rPr>
              <a:t>: It will provide a competent method for recording real time weather readings and help farmers whose livelihood depends on the weather in a country like India to produce better quality crops.</a:t>
            </a:r>
            <a:endParaRPr sz="1400">
              <a:solidFill>
                <a:srgbClr val="000000"/>
              </a:solidFill>
            </a:endParaRPr>
          </a:p>
          <a:p>
            <a:pPr indent="-317500" lvl="0" marL="457200" rtl="0" algn="just">
              <a:lnSpc>
                <a:spcPct val="130000"/>
              </a:lnSpc>
              <a:spcBef>
                <a:spcPts val="0"/>
              </a:spcBef>
              <a:spcAft>
                <a:spcPts val="0"/>
              </a:spcAft>
              <a:buClr>
                <a:srgbClr val="000000"/>
              </a:buClr>
              <a:buSzPts val="1400"/>
              <a:buChar char="●"/>
            </a:pPr>
            <a:r>
              <a:rPr b="1" lang="en" sz="1400">
                <a:solidFill>
                  <a:srgbClr val="000000"/>
                </a:solidFill>
              </a:rPr>
              <a:t>Packaging Industry</a:t>
            </a:r>
            <a:r>
              <a:rPr lang="en" sz="1400">
                <a:solidFill>
                  <a:srgbClr val="000000"/>
                </a:solidFill>
              </a:rPr>
              <a:t>: It can also be used in packaging industry where weather monitoring plays a crucial role. The sensors can be sensed in a room or an industry by using this system.</a:t>
            </a:r>
            <a:endParaRPr sz="1400">
              <a:solidFill>
                <a:srgbClr val="000000"/>
              </a:solidFill>
            </a:endParaRPr>
          </a:p>
          <a:p>
            <a:pPr indent="-317500" lvl="0" marL="457200" rtl="0" algn="just">
              <a:lnSpc>
                <a:spcPct val="130000"/>
              </a:lnSpc>
              <a:spcBef>
                <a:spcPts val="0"/>
              </a:spcBef>
              <a:spcAft>
                <a:spcPts val="0"/>
              </a:spcAft>
              <a:buClr>
                <a:srgbClr val="000000"/>
              </a:buClr>
              <a:buSzPts val="1400"/>
              <a:buChar char="●"/>
            </a:pPr>
            <a:r>
              <a:rPr b="1" lang="en" sz="1400">
                <a:solidFill>
                  <a:srgbClr val="000000"/>
                </a:solidFill>
              </a:rPr>
              <a:t>Construction Sites: </a:t>
            </a:r>
            <a:r>
              <a:rPr lang="en" sz="1400">
                <a:solidFill>
                  <a:srgbClr val="000000"/>
                </a:solidFill>
              </a:rPr>
              <a:t>The system is going to sense any targeted place/area.. By this way we get specific results regarding environmental factors which might be very crucial for construction sites.</a:t>
            </a:r>
            <a:endParaRPr sz="1400">
              <a:solidFill>
                <a:srgbClr val="000000"/>
              </a:solidFill>
            </a:endParaRPr>
          </a:p>
          <a:p>
            <a:pPr indent="-317500" lvl="0" marL="457200" rtl="0" algn="just">
              <a:lnSpc>
                <a:spcPct val="130000"/>
              </a:lnSpc>
              <a:spcBef>
                <a:spcPts val="0"/>
              </a:spcBef>
              <a:spcAft>
                <a:spcPts val="0"/>
              </a:spcAft>
              <a:buClr>
                <a:srgbClr val="000000"/>
              </a:buClr>
              <a:buSzPts val="1400"/>
              <a:buChar char="●"/>
            </a:pPr>
            <a:r>
              <a:rPr b="1" lang="en" sz="1400">
                <a:solidFill>
                  <a:srgbClr val="000000"/>
                </a:solidFill>
              </a:rPr>
              <a:t>Hill Stations: </a:t>
            </a:r>
            <a:r>
              <a:rPr lang="en" sz="1400">
                <a:solidFill>
                  <a:srgbClr val="000000"/>
                </a:solidFill>
              </a:rPr>
              <a:t>The weather changes very quickly in hilly areas. So, our system might be a very convenient system to keep track of the changing weather conditions.</a:t>
            </a:r>
            <a:endParaRPr sz="1400">
              <a:solidFill>
                <a:srgbClr val="000000"/>
              </a:solidFill>
            </a:endParaRPr>
          </a:p>
          <a:p>
            <a:pPr indent="0" lvl="0" marL="0" rtl="0" algn="l">
              <a:lnSpc>
                <a:spcPct val="115000"/>
              </a:lnSpc>
              <a:spcBef>
                <a:spcPts val="1000"/>
              </a:spcBef>
              <a:spcAft>
                <a:spcPts val="1200"/>
              </a:spcAft>
              <a:buSzPts val="13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Future Scope</a:t>
            </a:r>
            <a:endParaRPr/>
          </a:p>
        </p:txBody>
      </p:sp>
      <p:sp>
        <p:nvSpPr>
          <p:cNvPr id="283" name="Google Shape;283;p24"/>
          <p:cNvSpPr txBox="1"/>
          <p:nvPr>
            <p:ph idx="1" type="body"/>
          </p:nvPr>
        </p:nvSpPr>
        <p:spPr>
          <a:xfrm>
            <a:off x="248625" y="1797125"/>
            <a:ext cx="8717400" cy="3144300"/>
          </a:xfrm>
          <a:prstGeom prst="rect">
            <a:avLst/>
          </a:prstGeom>
          <a:noFill/>
          <a:ln>
            <a:noFill/>
          </a:ln>
        </p:spPr>
        <p:txBody>
          <a:bodyPr anchorCtr="0" anchor="t" bIns="91425" lIns="91425" spcFirstLastPara="1" rIns="91425" wrap="square" tIns="91425">
            <a:noAutofit/>
          </a:bodyPr>
          <a:lstStyle/>
          <a:p>
            <a:pPr indent="-311150" lvl="0" marL="457200" rtl="0" algn="just">
              <a:lnSpc>
                <a:spcPct val="105000"/>
              </a:lnSpc>
              <a:spcBef>
                <a:spcPts val="0"/>
              </a:spcBef>
              <a:spcAft>
                <a:spcPts val="0"/>
              </a:spcAft>
              <a:buClr>
                <a:srgbClr val="000000"/>
              </a:buClr>
              <a:buSzPts val="1300"/>
              <a:buChar char="●"/>
            </a:pPr>
            <a:r>
              <a:rPr lang="en" sz="1600">
                <a:solidFill>
                  <a:srgbClr val="000000"/>
                </a:solidFill>
              </a:rPr>
              <a:t>There are certain range limits for each kind of sensor like in BMP280 accuracy is high only when temperature is above 0 degree celsius. We want to analyze our system at critical conditions. So that we can also come up with a solution in abnormal conditions.</a:t>
            </a:r>
            <a:endParaRPr sz="1600">
              <a:solidFill>
                <a:srgbClr val="000000"/>
              </a:solidFill>
            </a:endParaRPr>
          </a:p>
          <a:p>
            <a:pPr indent="-311150" lvl="0" marL="457200" rtl="0" algn="just">
              <a:lnSpc>
                <a:spcPct val="105000"/>
              </a:lnSpc>
              <a:spcBef>
                <a:spcPts val="0"/>
              </a:spcBef>
              <a:spcAft>
                <a:spcPts val="0"/>
              </a:spcAft>
              <a:buClr>
                <a:srgbClr val="000000"/>
              </a:buClr>
              <a:buSzPts val="1300"/>
              <a:buChar char="●"/>
            </a:pPr>
            <a:r>
              <a:rPr lang="en" sz="1600">
                <a:solidFill>
                  <a:srgbClr val="000000"/>
                </a:solidFill>
              </a:rPr>
              <a:t>Using the Thingspeak cloud and ESP8266 Module we will be able to see instant visualizations of data posted from our sensors. Also, we want to perform online analysis and data processing with MATLAB so that we can create automatic visualizations from live processed data.</a:t>
            </a:r>
            <a:endParaRPr sz="1600">
              <a:solidFill>
                <a:srgbClr val="000000"/>
              </a:solidFill>
            </a:endParaRPr>
          </a:p>
          <a:p>
            <a:pPr indent="-311150" lvl="0" marL="457200" rtl="0" algn="just">
              <a:lnSpc>
                <a:spcPct val="105000"/>
              </a:lnSpc>
              <a:spcBef>
                <a:spcPts val="0"/>
              </a:spcBef>
              <a:spcAft>
                <a:spcPts val="0"/>
              </a:spcAft>
              <a:buClr>
                <a:srgbClr val="000000"/>
              </a:buClr>
              <a:buSzPts val="1300"/>
              <a:buChar char="●"/>
            </a:pPr>
            <a:r>
              <a:rPr lang="en" sz="1600">
                <a:solidFill>
                  <a:srgbClr val="000000"/>
                </a:solidFill>
              </a:rPr>
              <a:t>Another future scope is that we want to convert the Weather monitoring system into weather forecasting system where we can predict the data of next day analyzing the previous data.</a:t>
            </a:r>
            <a:endParaRPr sz="1600">
              <a:solidFill>
                <a:srgbClr val="000000"/>
              </a:solidFill>
            </a:endParaRPr>
          </a:p>
          <a:p>
            <a:pPr indent="0" lvl="0" marL="0" rtl="0" algn="l">
              <a:lnSpc>
                <a:spcPct val="105000"/>
              </a:lnSpc>
              <a:spcBef>
                <a:spcPts val="1000"/>
              </a:spcBef>
              <a:spcAft>
                <a:spcPts val="1200"/>
              </a:spcAft>
              <a:buSzPts val="13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289" name="Google Shape;289;p25"/>
          <p:cNvSpPr txBox="1"/>
          <p:nvPr>
            <p:ph idx="1" type="body"/>
          </p:nvPr>
        </p:nvSpPr>
        <p:spPr>
          <a:xfrm>
            <a:off x="139850" y="1853850"/>
            <a:ext cx="8608800" cy="3289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[1] Ravi Kishore Kodali and Snehashish Mandal “IoT Based Weather Station” International Conference on Control, Instrumentation, Communication and Computational Technologies (ICCICCT) 978-1-5090-5240-0/16/$31.00, IEEE, (2016) .</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[2] Tanmay Parashar, Shobhit Gahlot, Akash Godbole, Y.B. Thakare “Weather Monitoring System Using Wi-Fi”, (IJSR) ISSN (Online): 2319-7064 Index Copernicus Value (2015): 78.96, 2015 .</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[3] Kavya Ladi, A V S N Manoj, G V N Deepak, “IOT Based Weather Reporting System to Find Dynamic Climatic Parameters”, International Conference on Energy, Communication, Data Analytics and Soft Computing (ICECDS-2017).</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[4] P. Susmitha, G. Sowmya Bala “Design and Implementation of Weather Monitoring and Controlling System”, International Journal of Computer Applications (0975 – 8887) Volume 97– No.3, (July 2014) .</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[5] Ram, K. S. S., &amp; Gupta, A. N. P. S. ,” IoT based Data Logger System for weather monitoring using Wireless sensor networks”, International Journal of Engineering Trends and Technology, 32(2), 71-75(2016).. </a:t>
            </a:r>
            <a:br>
              <a:rPr lang="en" sz="1000">
                <a:solidFill>
                  <a:srgbClr val="000000"/>
                </a:solidFill>
                <a:latin typeface="Times New Roman"/>
                <a:ea typeface="Times New Roman"/>
                <a:cs typeface="Times New Roman"/>
                <a:sym typeface="Times New Roman"/>
              </a:rPr>
            </a:br>
            <a:r>
              <a:rPr lang="en" sz="1000">
                <a:solidFill>
                  <a:srgbClr val="000000"/>
                </a:solidFill>
                <a:latin typeface="Times New Roman"/>
                <a:ea typeface="Times New Roman"/>
                <a:cs typeface="Times New Roman"/>
                <a:sym typeface="Times New Roman"/>
              </a:rPr>
              <a:t>[6] Govardhan, G., Hussain, S. J., &amp; Jilani, S,” A smart gadget to analyse the weather changes using sense hat sensor and Internet of Things (IoT)”, Indian J. Sci. Technol, 9(35) (2016) </a:t>
            </a:r>
            <a:endParaRPr sz="1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1300"/>
              <a:buNone/>
            </a:pPr>
            <a:r>
              <a:t/>
            </a:r>
            <a:endParaRPr sz="1000">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634500" y="13028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 - Continued</a:t>
            </a:r>
            <a:endParaRPr/>
          </a:p>
        </p:txBody>
      </p:sp>
      <p:sp>
        <p:nvSpPr>
          <p:cNvPr id="295" name="Google Shape;295;p26"/>
          <p:cNvSpPr txBox="1"/>
          <p:nvPr>
            <p:ph idx="1" type="body"/>
          </p:nvPr>
        </p:nvSpPr>
        <p:spPr>
          <a:xfrm>
            <a:off x="0" y="1719775"/>
            <a:ext cx="9144000" cy="349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[7] Chandana, L. S., &amp; Sekhar, A. R.,” Weather monitoring using wireless sensor networks based on IoT”, Int. J. Sci. Res. Sci. Technol, 4, 525-531,(2018).</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[8] Nageswararao, J., &amp; Murthy, G. K. (2017). Wireless Weather Monitor Using Internet of Things. i-Manager's Journal on Embedded Systems, 6(1), 30. </a:t>
            </a:r>
            <a:br>
              <a:rPr lang="en" sz="1000">
                <a:solidFill>
                  <a:srgbClr val="000000"/>
                </a:solidFill>
                <a:latin typeface="Times New Roman"/>
                <a:ea typeface="Times New Roman"/>
                <a:cs typeface="Times New Roman"/>
                <a:sym typeface="Times New Roman"/>
              </a:rPr>
            </a:br>
            <a:r>
              <a:rPr lang="en" sz="1000">
                <a:solidFill>
                  <a:srgbClr val="000000"/>
                </a:solidFill>
                <a:latin typeface="Times New Roman"/>
                <a:ea typeface="Times New Roman"/>
                <a:cs typeface="Times New Roman"/>
                <a:sym typeface="Times New Roman"/>
              </a:rPr>
              <a:t>[4]Chapman, L., &amp; Bell, S. J. (2018). High-resolution monitoring of weather impacts on infrastructure networks using the Internet of Things. Bulletin of the American Meteorological Society, 99(6), 1147-1154. </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[9] Montgomery. K, Chiang. K, “A New Paradigm for Integrated Environmental Monitoring”, ACM International Conference Proceeding Series, 2010.</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[10] Mendelsohn, Robert, and Ariel Dinar. "Climate change, agriculture, and developing countries: does adaptation matter?." The World Bank Research Observer 14, no. 2: 277-293,(1999).</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[11] Kurschl. W, Beer W, “Combining cloud computing and wireless sensor networks”, International Conference on Information Integration and Web-based Applications and Services, pp.512-518,( 2009).</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[12]  Ravi Kishore Kodali and Archana Sahu “An IoT based Weather Information Prototype Using WeMos” 2016 2nd International Conference on Contemporary Computing and Informatics (ic3i), 978-1-5090-5256-1/16/$31.00, IEEE, (2016)</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[13] Zhengtong. Y, Wenfeng. Z, “The research of environmental pollution examination system based on Cloud Computing”, International Conference on Communication Software and Networks, pp.514-516, (2011).</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000">
                <a:solidFill>
                  <a:srgbClr val="000000"/>
                </a:solidFill>
                <a:latin typeface="Times New Roman"/>
                <a:ea typeface="Times New Roman"/>
                <a:cs typeface="Times New Roman"/>
                <a:sym typeface="Times New Roman"/>
              </a:rPr>
              <a:t>[14] Wei. Q, Jin. N, Lou X, Ma. R, Xu. J, “Software design for water environment remote monitoring system based on mobile devices”, Applied Mechanics and Materials, pp. 2027-2032, (2011). </a:t>
            </a:r>
            <a:endParaRPr sz="10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ts val="1677"/>
              <a:buNone/>
            </a:pPr>
            <a:r>
              <a:t/>
            </a:r>
            <a:endParaRPr sz="100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Objective</a:t>
            </a:r>
            <a:endParaRPr/>
          </a:p>
        </p:txBody>
      </p:sp>
      <p:sp>
        <p:nvSpPr>
          <p:cNvPr id="107" name="Google Shape;107;p4"/>
          <p:cNvSpPr txBox="1"/>
          <p:nvPr>
            <p:ph idx="1" type="body"/>
          </p:nvPr>
        </p:nvSpPr>
        <p:spPr>
          <a:xfrm>
            <a:off x="729450" y="2078875"/>
            <a:ext cx="7688700" cy="2482200"/>
          </a:xfrm>
          <a:prstGeom prst="rect">
            <a:avLst/>
          </a:prstGeom>
          <a:noFill/>
          <a:ln>
            <a:noFill/>
          </a:ln>
        </p:spPr>
        <p:txBody>
          <a:bodyPr anchorCtr="0" anchor="t" bIns="91425" lIns="91425" spcFirstLastPara="1" rIns="91425" wrap="square" tIns="91425">
            <a:normAutofit fontScale="85000"/>
          </a:bodyPr>
          <a:lstStyle/>
          <a:p>
            <a:pPr indent="0" lvl="0" marL="0" rtl="0" algn="just">
              <a:lnSpc>
                <a:spcPct val="115000"/>
              </a:lnSpc>
              <a:spcBef>
                <a:spcPts val="1200"/>
              </a:spcBef>
              <a:spcAft>
                <a:spcPts val="0"/>
              </a:spcAft>
              <a:buSzPct val="92857"/>
              <a:buNone/>
            </a:pPr>
            <a:r>
              <a:rPr lang="en" sz="1400">
                <a:solidFill>
                  <a:srgbClr val="000000"/>
                </a:solidFill>
              </a:rPr>
              <a:t>The fundamental aim of this project is to develop a renewable energy source powered weather station which will help to monitor the weather parameters. </a:t>
            </a:r>
            <a:endParaRPr sz="1400">
              <a:solidFill>
                <a:srgbClr val="000000"/>
              </a:solidFill>
            </a:endParaRPr>
          </a:p>
          <a:p>
            <a:pPr indent="0" lvl="0" marL="0" rtl="0" algn="just">
              <a:lnSpc>
                <a:spcPct val="115000"/>
              </a:lnSpc>
              <a:spcBef>
                <a:spcPts val="1200"/>
              </a:spcBef>
              <a:spcAft>
                <a:spcPts val="0"/>
              </a:spcAft>
              <a:buSzPct val="92857"/>
              <a:buNone/>
            </a:pPr>
            <a:r>
              <a:rPr lang="en" sz="1400">
                <a:solidFill>
                  <a:srgbClr val="000000"/>
                </a:solidFill>
              </a:rPr>
              <a:t>Such a project contains sensors for detecting temperature, humidity, raindrop, noise, CO2 gas </a:t>
            </a:r>
            <a:r>
              <a:rPr lang="en" sz="1400">
                <a:solidFill>
                  <a:srgbClr val="000000"/>
                </a:solidFill>
              </a:rPr>
              <a:t>concentration</a:t>
            </a:r>
            <a:r>
              <a:rPr lang="en" sz="1400">
                <a:solidFill>
                  <a:srgbClr val="000000"/>
                </a:solidFill>
              </a:rPr>
              <a:t> and barometric pressure etc. The information from the sensors are gathered by the Arduino. Arduino sends the sensor information to mobile applications through a serial terminal Bluetooth profile. </a:t>
            </a:r>
            <a:endParaRPr sz="1400">
              <a:solidFill>
                <a:srgbClr val="000000"/>
              </a:solidFill>
            </a:endParaRPr>
          </a:p>
          <a:p>
            <a:pPr indent="0" lvl="0" marL="0" rtl="0" algn="just">
              <a:lnSpc>
                <a:spcPct val="115000"/>
              </a:lnSpc>
              <a:spcBef>
                <a:spcPts val="1200"/>
              </a:spcBef>
              <a:spcAft>
                <a:spcPts val="0"/>
              </a:spcAft>
              <a:buSzPct val="92857"/>
              <a:buNone/>
            </a:pPr>
            <a:r>
              <a:rPr lang="en" sz="1400">
                <a:solidFill>
                  <a:srgbClr val="000000"/>
                </a:solidFill>
              </a:rPr>
              <a:t>The parameters can also be monitored in real time through a mobile application. If any critical weather is detected then a warning indication and alert is provided to get protected from the severe weather condition.</a:t>
            </a:r>
            <a:endParaRPr sz="1400">
              <a:solidFill>
                <a:srgbClr val="000000"/>
              </a:solidFill>
            </a:endParaRPr>
          </a:p>
          <a:p>
            <a:pPr indent="0" lvl="0" marL="0" rtl="0" algn="l">
              <a:lnSpc>
                <a:spcPct val="115000"/>
              </a:lnSpc>
              <a:spcBef>
                <a:spcPts val="1200"/>
              </a:spcBef>
              <a:spcAft>
                <a:spcPts val="1200"/>
              </a:spcAft>
              <a:buSzPct val="100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7"/>
          <p:cNvSpPr txBox="1"/>
          <p:nvPr>
            <p:ph type="title"/>
          </p:nvPr>
        </p:nvSpPr>
        <p:spPr>
          <a:xfrm>
            <a:off x="729450" y="1318650"/>
            <a:ext cx="2611500" cy="3028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a:t>Block Diagram of Weather Monitoring System Using IoT</a:t>
            </a:r>
            <a:endParaRPr/>
          </a:p>
        </p:txBody>
      </p:sp>
      <p:pic>
        <p:nvPicPr>
          <p:cNvPr id="113" name="Google Shape;113;p7"/>
          <p:cNvPicPr preferRelativeResize="0"/>
          <p:nvPr/>
        </p:nvPicPr>
        <p:blipFill>
          <a:blip r:embed="rId3">
            <a:alphaModFix/>
          </a:blip>
          <a:stretch>
            <a:fillRect/>
          </a:stretch>
        </p:blipFill>
        <p:spPr>
          <a:xfrm>
            <a:off x="3249625" y="501150"/>
            <a:ext cx="5625800" cy="4489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g24d0cbeed7d_0_10"/>
          <p:cNvPicPr preferRelativeResize="0"/>
          <p:nvPr/>
        </p:nvPicPr>
        <p:blipFill>
          <a:blip r:embed="rId3">
            <a:alphaModFix/>
          </a:blip>
          <a:stretch>
            <a:fillRect/>
          </a:stretch>
        </p:blipFill>
        <p:spPr>
          <a:xfrm>
            <a:off x="3392075" y="0"/>
            <a:ext cx="5751924" cy="5143500"/>
          </a:xfrm>
          <a:prstGeom prst="rect">
            <a:avLst/>
          </a:prstGeom>
          <a:noFill/>
          <a:ln>
            <a:noFill/>
          </a:ln>
        </p:spPr>
      </p:pic>
      <p:sp>
        <p:nvSpPr>
          <p:cNvPr id="119" name="Google Shape;119;g24d0cbeed7d_0_10"/>
          <p:cNvSpPr txBox="1"/>
          <p:nvPr/>
        </p:nvSpPr>
        <p:spPr>
          <a:xfrm>
            <a:off x="84400" y="1672300"/>
            <a:ext cx="87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20" name="Google Shape;120;g24d0cbeed7d_0_10"/>
          <p:cNvSpPr txBox="1"/>
          <p:nvPr/>
        </p:nvSpPr>
        <p:spPr>
          <a:xfrm>
            <a:off x="-2600" y="1419075"/>
            <a:ext cx="4043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Raleway"/>
                <a:ea typeface="Raleway"/>
                <a:cs typeface="Raleway"/>
                <a:sym typeface="Raleway"/>
              </a:rPr>
              <a:t>Working Principle of Weather Monitoring System</a:t>
            </a:r>
            <a:endParaRPr b="1" sz="26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Components Used</a:t>
            </a:r>
            <a:endParaRPr/>
          </a:p>
        </p:txBody>
      </p:sp>
      <p:sp>
        <p:nvSpPr>
          <p:cNvPr id="126" name="Google Shape;126;p8"/>
          <p:cNvSpPr txBox="1"/>
          <p:nvPr>
            <p:ph idx="1" type="body"/>
          </p:nvPr>
        </p:nvSpPr>
        <p:spPr>
          <a:xfrm>
            <a:off x="729450" y="2078875"/>
            <a:ext cx="7688700" cy="26295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200"/>
              </a:spcBef>
              <a:spcAft>
                <a:spcPts val="0"/>
              </a:spcAft>
              <a:buClr>
                <a:srgbClr val="000000"/>
              </a:buClr>
              <a:buSzPts val="1400"/>
              <a:buChar char="●"/>
            </a:pPr>
            <a:r>
              <a:rPr b="1" lang="en" sz="1400">
                <a:solidFill>
                  <a:srgbClr val="000000"/>
                </a:solidFill>
              </a:rPr>
              <a:t>DHT11 Humidity And Temperature Sensor</a:t>
            </a:r>
            <a:endParaRPr b="1"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BMP280 Barometric Pressure and Altitude Sensor</a:t>
            </a:r>
            <a:endParaRPr b="1"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Rain Drop Sensor</a:t>
            </a:r>
            <a:endParaRPr b="1"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MQ135 Air Control Gas Sensor</a:t>
            </a:r>
            <a:endParaRPr b="1"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LCD Display</a:t>
            </a:r>
            <a:endParaRPr b="1"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HC-05 Serial Bluetooth Module</a:t>
            </a:r>
            <a:endParaRPr b="1"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Arduino Uno</a:t>
            </a:r>
            <a:endParaRPr b="1"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Battery</a:t>
            </a:r>
            <a:endParaRPr b="1"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DC-DC Boost Converter</a:t>
            </a:r>
            <a:endParaRPr b="1"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 sz="1400">
                <a:solidFill>
                  <a:srgbClr val="000000"/>
                </a:solidFill>
              </a:rPr>
              <a:t>Solar Panel</a:t>
            </a:r>
            <a:endParaRPr b="1" sz="1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sz="2300">
                <a:solidFill>
                  <a:srgbClr val="000000"/>
                </a:solidFill>
              </a:rPr>
              <a:t>DHT11 Humidity And Temperature Sensor</a:t>
            </a:r>
            <a:endParaRPr sz="2300"/>
          </a:p>
        </p:txBody>
      </p:sp>
      <p:sp>
        <p:nvSpPr>
          <p:cNvPr id="132" name="Google Shape;132;p9"/>
          <p:cNvSpPr txBox="1"/>
          <p:nvPr>
            <p:ph idx="1" type="body"/>
          </p:nvPr>
        </p:nvSpPr>
        <p:spPr>
          <a:xfrm>
            <a:off x="729450" y="2078875"/>
            <a:ext cx="7688700" cy="270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133" name="Google Shape;133;p9"/>
          <p:cNvPicPr preferRelativeResize="0"/>
          <p:nvPr/>
        </p:nvPicPr>
        <p:blipFill rotWithShape="1">
          <a:blip r:embed="rId3">
            <a:alphaModFix/>
          </a:blip>
          <a:srcRect b="0" l="0" r="0" t="0"/>
          <a:stretch/>
        </p:blipFill>
        <p:spPr>
          <a:xfrm>
            <a:off x="729450" y="2002675"/>
            <a:ext cx="7055725" cy="297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0"/>
          <p:cNvSpPr txBox="1"/>
          <p:nvPr>
            <p:ph type="title"/>
          </p:nvPr>
        </p:nvSpPr>
        <p:spPr>
          <a:xfrm>
            <a:off x="729450" y="1318650"/>
            <a:ext cx="7688700" cy="76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300">
                <a:solidFill>
                  <a:srgbClr val="000000"/>
                </a:solidFill>
              </a:rPr>
              <a:t>BMP280 Barometric Pressure And Altitude Sensor</a:t>
            </a:r>
            <a:endParaRPr sz="2300"/>
          </a:p>
        </p:txBody>
      </p:sp>
      <p:pic>
        <p:nvPicPr>
          <p:cNvPr id="139" name="Google Shape;139;p10"/>
          <p:cNvPicPr preferRelativeResize="0"/>
          <p:nvPr/>
        </p:nvPicPr>
        <p:blipFill rotWithShape="1">
          <a:blip r:embed="rId3">
            <a:alphaModFix/>
          </a:blip>
          <a:srcRect b="0" l="0" r="0" t="0"/>
          <a:stretch/>
        </p:blipFill>
        <p:spPr>
          <a:xfrm>
            <a:off x="822675" y="2315476"/>
            <a:ext cx="7211125" cy="274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